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6858000" cy="9144000" type="letter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75" autoAdjust="0"/>
    <p:restoredTop sz="94660"/>
  </p:normalViewPr>
  <p:slideViewPr>
    <p:cSldViewPr snapToGrid="0">
      <p:cViewPr>
        <p:scale>
          <a:sx n="80" d="100"/>
          <a:sy n="80" d="100"/>
        </p:scale>
        <p:origin x="468" y="-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2BB7B-E537-4867-80F8-B1EE41496A96}" type="datetimeFigureOut">
              <a:rPr lang="es-CR" smtClean="0"/>
              <a:t>10/10/2013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4A2B-8FE6-4204-A975-2C3D3513D57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4429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2BB7B-E537-4867-80F8-B1EE41496A96}" type="datetimeFigureOut">
              <a:rPr lang="es-CR" smtClean="0"/>
              <a:t>10/10/2013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4A2B-8FE6-4204-A975-2C3D3513D57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94026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2BB7B-E537-4867-80F8-B1EE41496A96}" type="datetimeFigureOut">
              <a:rPr lang="es-CR" smtClean="0"/>
              <a:t>10/10/2013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4A2B-8FE6-4204-A975-2C3D3513D57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4809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2BB7B-E537-4867-80F8-B1EE41496A96}" type="datetimeFigureOut">
              <a:rPr lang="es-CR" smtClean="0"/>
              <a:t>10/10/2013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4A2B-8FE6-4204-A975-2C3D3513D57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9238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2BB7B-E537-4867-80F8-B1EE41496A96}" type="datetimeFigureOut">
              <a:rPr lang="es-CR" smtClean="0"/>
              <a:t>10/10/2013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4A2B-8FE6-4204-A975-2C3D3513D57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5130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2BB7B-E537-4867-80F8-B1EE41496A96}" type="datetimeFigureOut">
              <a:rPr lang="es-CR" smtClean="0"/>
              <a:t>10/10/2013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4A2B-8FE6-4204-A975-2C3D3513D57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0266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2BB7B-E537-4867-80F8-B1EE41496A96}" type="datetimeFigureOut">
              <a:rPr lang="es-CR" smtClean="0"/>
              <a:t>10/10/2013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4A2B-8FE6-4204-A975-2C3D3513D57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7637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2BB7B-E537-4867-80F8-B1EE41496A96}" type="datetimeFigureOut">
              <a:rPr lang="es-CR" smtClean="0"/>
              <a:t>10/10/2013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4A2B-8FE6-4204-A975-2C3D3513D57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25267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2BB7B-E537-4867-80F8-B1EE41496A96}" type="datetimeFigureOut">
              <a:rPr lang="es-CR" smtClean="0"/>
              <a:t>10/10/2013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4A2B-8FE6-4204-A975-2C3D3513D57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08279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2BB7B-E537-4867-80F8-B1EE41496A96}" type="datetimeFigureOut">
              <a:rPr lang="es-CR" smtClean="0"/>
              <a:t>10/10/2013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4A2B-8FE6-4204-A975-2C3D3513D57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7788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2BB7B-E537-4867-80F8-B1EE41496A96}" type="datetimeFigureOut">
              <a:rPr lang="es-CR" smtClean="0"/>
              <a:t>10/10/2013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4A2B-8FE6-4204-A975-2C3D3513D57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2778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2BB7B-E537-4867-80F8-B1EE41496A96}" type="datetimeFigureOut">
              <a:rPr lang="es-CR" smtClean="0"/>
              <a:t>10/10/2013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94A2B-8FE6-4204-A975-2C3D3513D57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386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520872"/>
              </p:ext>
            </p:extLst>
          </p:nvPr>
        </p:nvGraphicFramePr>
        <p:xfrm>
          <a:off x="625641" y="2638118"/>
          <a:ext cx="5727036" cy="462895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40068"/>
                <a:gridCol w="440068"/>
                <a:gridCol w="440068"/>
                <a:gridCol w="440068"/>
                <a:gridCol w="440068"/>
                <a:gridCol w="440837"/>
                <a:gridCol w="440837"/>
                <a:gridCol w="440837"/>
                <a:gridCol w="440837"/>
                <a:gridCol w="440837"/>
                <a:gridCol w="440837"/>
                <a:gridCol w="440837"/>
                <a:gridCol w="440837"/>
              </a:tblGrid>
              <a:tr h="343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43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vantGarde-Boo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43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43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35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R" dirty="0"/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N</a:t>
                      </a:r>
                      <a:endParaRPr lang="es-C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43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43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43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3505"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A</a:t>
                      </a:r>
                      <a:endParaRPr lang="es-C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3505"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N</a:t>
                      </a:r>
                      <a:endParaRPr lang="es-C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s-CR" dirty="0"/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O</a:t>
                      </a:r>
                      <a:endParaRPr lang="es-C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B</a:t>
                      </a:r>
                      <a:endParaRPr lang="es-C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/>
                      <a:endParaRPr lang="es-CR" dirty="0"/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R" dirty="0"/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R" dirty="0"/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O</a:t>
                      </a:r>
                      <a:endParaRPr lang="es-C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/>
                      <a:endParaRPr lang="es-CR" dirty="0"/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3505"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C</a:t>
                      </a:r>
                      <a:endParaRPr lang="es-C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3505">
                <a:tc>
                  <a:txBody>
                    <a:bodyPr/>
                    <a:lstStyle/>
                    <a:p>
                      <a:pPr algn="ctr"/>
                      <a:endParaRPr lang="es-CR" dirty="0"/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601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16" y="125163"/>
            <a:ext cx="1404014" cy="1053932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31346" y="1464627"/>
            <a:ext cx="5916520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R" sz="1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Inversión</a:t>
            </a:r>
            <a:endParaRPr lang="es-CR" sz="1400" b="1" dirty="0">
              <a:solidFill>
                <a:schemeClr val="bg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CR" sz="14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 </a:t>
            </a:r>
            <a:r>
              <a:rPr lang="es-CR" sz="1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7.1.2.  Crucigrama de </a:t>
            </a:r>
            <a:r>
              <a:rPr lang="es-CR" sz="1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inversión</a:t>
            </a:r>
            <a:endParaRPr lang="es-CR" sz="1400" b="1" dirty="0">
              <a:solidFill>
                <a:schemeClr val="bg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" t="9240" r="16227" b="60750"/>
          <a:stretch/>
        </p:blipFill>
        <p:spPr>
          <a:xfrm>
            <a:off x="3183239" y="335561"/>
            <a:ext cx="3264627" cy="67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64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217376"/>
              </p:ext>
            </p:extLst>
          </p:nvPr>
        </p:nvGraphicFramePr>
        <p:xfrm>
          <a:off x="625641" y="2638118"/>
          <a:ext cx="5727036" cy="462895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40068"/>
                <a:gridCol w="440068"/>
                <a:gridCol w="440068"/>
                <a:gridCol w="440068"/>
                <a:gridCol w="440068"/>
                <a:gridCol w="440837"/>
                <a:gridCol w="440837"/>
                <a:gridCol w="440837"/>
                <a:gridCol w="440837"/>
                <a:gridCol w="440837"/>
                <a:gridCol w="440837"/>
                <a:gridCol w="440837"/>
                <a:gridCol w="440837"/>
              </a:tblGrid>
              <a:tr h="343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43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vantGarde-Boo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43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43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35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CR" sz="1100" baseline="0" dirty="0"/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CR" sz="1100" baseline="0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43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43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43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3505">
                <a:tc>
                  <a:txBody>
                    <a:bodyPr/>
                    <a:lstStyle/>
                    <a:p>
                      <a:pPr algn="l"/>
                      <a:endParaRPr lang="es-CR" sz="1100" baseline="0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3505">
                <a:tc>
                  <a:txBody>
                    <a:bodyPr/>
                    <a:lstStyle/>
                    <a:p>
                      <a:pPr algn="l"/>
                      <a:endParaRPr lang="es-CR" sz="1100" baseline="0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endParaRPr lang="es-CR" sz="1100" baseline="0" dirty="0"/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CR" sz="1100" baseline="0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R" sz="1100" baseline="0" dirty="0" smtClean="0"/>
                        <a:t>4</a:t>
                      </a:r>
                      <a:endParaRPr lang="es-CR" sz="1100" baseline="0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endParaRPr lang="es-CR" sz="1100" baseline="0" dirty="0"/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CR" sz="1100" baseline="0" dirty="0"/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CR" sz="1100" baseline="0" dirty="0"/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CR" sz="1100" baseline="0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endParaRPr lang="es-CR" sz="1100" baseline="0" dirty="0"/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3505">
                <a:tc>
                  <a:txBody>
                    <a:bodyPr/>
                    <a:lstStyle/>
                    <a:p>
                      <a:pPr algn="l"/>
                      <a:endParaRPr lang="es-CR" sz="1100" baseline="0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3505">
                <a:tc>
                  <a:txBody>
                    <a:bodyPr/>
                    <a:lstStyle/>
                    <a:p>
                      <a:pPr algn="l"/>
                      <a:endParaRPr lang="es-CR" sz="1100" baseline="0" dirty="0"/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6015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16" y="125163"/>
            <a:ext cx="1404014" cy="1053932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31346" y="1464627"/>
            <a:ext cx="5916520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R" sz="1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Inversión</a:t>
            </a:r>
            <a:endParaRPr lang="es-CR" sz="1400" b="1" dirty="0">
              <a:solidFill>
                <a:schemeClr val="bg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CR" sz="14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 </a:t>
            </a:r>
            <a:r>
              <a:rPr lang="es-CR" sz="1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7.1.2.  Crucigrama de </a:t>
            </a:r>
            <a:r>
              <a:rPr lang="es-CR" sz="1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inversión</a:t>
            </a:r>
            <a:endParaRPr lang="es-CR" sz="1400" b="1" dirty="0">
              <a:solidFill>
                <a:schemeClr val="bg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" t="9240" r="16227" b="60750"/>
          <a:stretch/>
        </p:blipFill>
        <p:spPr>
          <a:xfrm>
            <a:off x="3183239" y="335561"/>
            <a:ext cx="3264627" cy="67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56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16" y="125163"/>
            <a:ext cx="1191352" cy="894296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31346" y="1019459"/>
            <a:ext cx="5916520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R" sz="1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Inversión</a:t>
            </a:r>
            <a:endParaRPr lang="es-CR" sz="1400" b="1" dirty="0">
              <a:solidFill>
                <a:schemeClr val="bg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CR" sz="14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 </a:t>
            </a:r>
            <a:r>
              <a:rPr lang="es-CR" sz="1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7.1.2.  Crucigrama de </a:t>
            </a:r>
            <a:r>
              <a:rPr lang="es-CR" sz="1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inversión</a:t>
            </a:r>
            <a:endParaRPr lang="es-CR" sz="1400" b="1" dirty="0">
              <a:solidFill>
                <a:schemeClr val="bg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" t="9240" r="16227" b="60750"/>
          <a:stretch/>
        </p:blipFill>
        <p:spPr>
          <a:xfrm>
            <a:off x="3648402" y="263371"/>
            <a:ext cx="2799464" cy="578901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93242" y="1719866"/>
            <a:ext cx="5592728" cy="5398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R" sz="1100" b="1" dirty="0" smtClean="0">
                <a:latin typeface="Arial Narrow" panose="020B0606020202030204" pitchFamily="34" charset="0"/>
              </a:rPr>
              <a:t>HORIZONTALES:</a:t>
            </a:r>
          </a:p>
          <a:p>
            <a:pPr marL="342900" lvl="0" indent="-342900" algn="just">
              <a:buAutoNum type="arabicPeriod"/>
            </a:pPr>
            <a:r>
              <a:rPr lang="es-CR" sz="1100" dirty="0" smtClean="0">
                <a:latin typeface="Arial Narrow" panose="020B0606020202030204" pitchFamily="34" charset="0"/>
              </a:rPr>
              <a:t>Si</a:t>
            </a:r>
            <a:r>
              <a:rPr lang="es-ES" sz="1100" dirty="0" smtClean="0">
                <a:latin typeface="Arial Narrow" panose="020B0606020202030204" pitchFamily="34" charset="0"/>
              </a:rPr>
              <a:t> </a:t>
            </a:r>
            <a:r>
              <a:rPr lang="es-ES" sz="1100" dirty="0">
                <a:latin typeface="Arial Narrow" panose="020B0606020202030204" pitchFamily="34" charset="0"/>
              </a:rPr>
              <a:t>los precios </a:t>
            </a:r>
            <a:r>
              <a:rPr lang="es-ES" sz="1100" dirty="0" smtClean="0">
                <a:latin typeface="Arial Narrow" panose="020B0606020202030204" pitchFamily="34" charset="0"/>
              </a:rPr>
              <a:t>suben, el rendimiento de la inversión no </a:t>
            </a:r>
            <a:r>
              <a:rPr lang="es-ES" sz="1100" dirty="0">
                <a:latin typeface="Arial Narrow" panose="020B0606020202030204" pitchFamily="34" charset="0"/>
              </a:rPr>
              <a:t>valdrá lo mismo </a:t>
            </a:r>
            <a:r>
              <a:rPr lang="es-ES" sz="1100" dirty="0" smtClean="0">
                <a:latin typeface="Arial Narrow" panose="020B0606020202030204" pitchFamily="34" charset="0"/>
              </a:rPr>
              <a:t>cuando se reciba en el futuro. A esto se le llama riesgo de…</a:t>
            </a:r>
          </a:p>
          <a:p>
            <a:pPr marL="342900" indent="-342900" algn="just">
              <a:buAutoNum type="arabicPeriod"/>
            </a:pPr>
            <a:r>
              <a:rPr lang="es-ES" sz="1100" dirty="0" smtClean="0">
                <a:latin typeface="Arial Narrow" panose="020B0606020202030204" pitchFamily="34" charset="0"/>
              </a:rPr>
              <a:t>Instrumento financiero que usan las corporaciones y los gobiernos para financiarse a largo plazo.</a:t>
            </a:r>
          </a:p>
          <a:p>
            <a:pPr marL="342900" indent="-342900" algn="just">
              <a:buAutoNum type="arabicPeriod"/>
            </a:pPr>
            <a:r>
              <a:rPr lang="es-ES" sz="1100" dirty="0" smtClean="0">
                <a:latin typeface="Arial Narrow" panose="020B0606020202030204" pitchFamily="34" charset="0"/>
              </a:rPr>
              <a:t>Siglas de la Bolsa Nacional de Valores.</a:t>
            </a:r>
          </a:p>
          <a:p>
            <a:pPr marL="342900" indent="-342900" algn="just">
              <a:buAutoNum type="arabicPeriod"/>
            </a:pPr>
            <a:r>
              <a:rPr lang="es-ES" sz="1100" dirty="0" smtClean="0">
                <a:latin typeface="Arial Narrow" panose="020B0606020202030204" pitchFamily="34" charset="0"/>
              </a:rPr>
              <a:t>Algunas </a:t>
            </a:r>
            <a:r>
              <a:rPr lang="es-ES" sz="1100" dirty="0">
                <a:latin typeface="Arial Narrow" panose="020B0606020202030204" pitchFamily="34" charset="0"/>
              </a:rPr>
              <a:t>inversiones </a:t>
            </a:r>
            <a:r>
              <a:rPr lang="es-ES" sz="1100" dirty="0">
                <a:latin typeface="Arial Narrow" panose="020B0606020202030204" pitchFamily="34" charset="0"/>
              </a:rPr>
              <a:t>pueden ser engañosas y el inversionista puede perder todo su capital.  A esto se llama riesgo </a:t>
            </a:r>
            <a:r>
              <a:rPr lang="es-ES" sz="1100" dirty="0" smtClean="0">
                <a:latin typeface="Arial Narrow" panose="020B0606020202030204" pitchFamily="34" charset="0"/>
              </a:rPr>
              <a:t>de…</a:t>
            </a:r>
          </a:p>
          <a:p>
            <a:pPr marL="342900" indent="-342900" algn="just">
              <a:buAutoNum type="arabicPeriod"/>
            </a:pPr>
            <a:r>
              <a:rPr lang="es-ES" sz="1100" dirty="0" smtClean="0">
                <a:latin typeface="Arial Narrow" panose="020B0606020202030204" pitchFamily="34" charset="0"/>
              </a:rPr>
              <a:t>Moneda de los Estados Unidos de Am</a:t>
            </a:r>
            <a:r>
              <a:rPr lang="es-CR" sz="1100" dirty="0" err="1" smtClean="0">
                <a:latin typeface="Arial Narrow" panose="020B0606020202030204" pitchFamily="34" charset="0"/>
              </a:rPr>
              <a:t>érica</a:t>
            </a:r>
            <a:endParaRPr lang="es-ES" sz="1100" dirty="0">
              <a:latin typeface="Arial Narrow" panose="020B0606020202030204" pitchFamily="34" charset="0"/>
            </a:endParaRPr>
          </a:p>
          <a:p>
            <a:pPr marL="342900" indent="-342900" algn="just">
              <a:buAutoNum type="arabicPeriod"/>
            </a:pPr>
            <a:r>
              <a:rPr lang="es-ES" sz="1100" dirty="0" smtClean="0">
                <a:latin typeface="Arial Narrow" panose="020B0606020202030204" pitchFamily="34" charset="0"/>
              </a:rPr>
              <a:t>Sigas del Certificado de Depósito a Plazo</a:t>
            </a:r>
          </a:p>
          <a:p>
            <a:pPr marL="342900" indent="-342900" algn="just">
              <a:buAutoNum type="arabicPeriod"/>
            </a:pPr>
            <a:r>
              <a:rPr lang="es-ES" sz="1100" dirty="0" smtClean="0">
                <a:latin typeface="Arial Narrow" panose="020B0606020202030204" pitchFamily="34" charset="0"/>
              </a:rPr>
              <a:t>Se refiere a cualquier aspecto que pueda afectar la rentabilidad de la inversión.</a:t>
            </a:r>
          </a:p>
          <a:p>
            <a:pPr marL="342900" indent="-342900" algn="just">
              <a:buAutoNum type="arabicPeriod"/>
            </a:pPr>
            <a:r>
              <a:rPr lang="es-ES" sz="1100" dirty="0" smtClean="0">
                <a:latin typeface="Arial Narrow" panose="020B0606020202030204" pitchFamily="34" charset="0"/>
              </a:rPr>
              <a:t>Es la ganancia esperada de la inversión.</a:t>
            </a:r>
          </a:p>
          <a:p>
            <a:pPr marL="342900" indent="-342900" algn="just">
              <a:buAutoNum type="arabicPeriod"/>
            </a:pPr>
            <a:r>
              <a:rPr lang="es-ES" sz="1100" dirty="0" smtClean="0">
                <a:latin typeface="Arial Narrow" panose="020B0606020202030204" pitchFamily="34" charset="0"/>
              </a:rPr>
              <a:t>Moneda </a:t>
            </a:r>
            <a:r>
              <a:rPr lang="es-ES" sz="1100" dirty="0">
                <a:latin typeface="Arial Narrow" panose="020B0606020202030204" pitchFamily="34" charset="0"/>
              </a:rPr>
              <a:t>de mayor uso en Costa </a:t>
            </a:r>
            <a:r>
              <a:rPr lang="es-ES" sz="1100" dirty="0" smtClean="0">
                <a:latin typeface="Arial Narrow" panose="020B0606020202030204" pitchFamily="34" charset="0"/>
              </a:rPr>
              <a:t>Rica</a:t>
            </a:r>
          </a:p>
          <a:p>
            <a:pPr marL="342900" indent="-342900" algn="just">
              <a:buAutoNum type="arabicPeriod"/>
            </a:pPr>
            <a:r>
              <a:rPr lang="es-ES" sz="1100" dirty="0" smtClean="0">
                <a:latin typeface="Arial Narrow" panose="020B0606020202030204" pitchFamily="34" charset="0"/>
              </a:rPr>
              <a:t>Si por ejemplo compramos un lote para luego venderlo y el precio de ese lote baja, estamos frente al riesgo de precios de...</a:t>
            </a:r>
          </a:p>
          <a:p>
            <a:pPr marL="342900" lvl="0" indent="-342900" algn="just">
              <a:buFontTx/>
              <a:buAutoNum type="arabicPeriod" startAt="3"/>
            </a:pPr>
            <a:endParaRPr lang="es-ES" sz="1100" dirty="0" smtClean="0">
              <a:latin typeface="Arial Narrow" panose="020B0606020202030204" pitchFamily="34" charset="0"/>
            </a:endParaRPr>
          </a:p>
          <a:p>
            <a:pPr lvl="0" algn="just"/>
            <a:r>
              <a:rPr lang="es-ES" sz="1100" b="1" dirty="0" smtClean="0">
                <a:latin typeface="Arial Narrow" panose="020B0606020202030204" pitchFamily="34" charset="0"/>
              </a:rPr>
              <a:t>VERTICALES: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s-ES" sz="1100" dirty="0" smtClean="0">
                <a:latin typeface="Arial Narrow" panose="020B0606020202030204" pitchFamily="34" charset="0"/>
              </a:rPr>
              <a:t>Institución que capta dinero y lo presta al público.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s-ES" sz="1100" dirty="0" smtClean="0">
                <a:latin typeface="Arial Narrow" panose="020B0606020202030204" pitchFamily="34" charset="0"/>
              </a:rPr>
              <a:t>Si un banco no puede </a:t>
            </a:r>
            <a:r>
              <a:rPr lang="es-ES" sz="1100" dirty="0">
                <a:latin typeface="Arial Narrow" panose="020B0606020202030204" pitchFamily="34" charset="0"/>
              </a:rPr>
              <a:t>cumplir con la promesa de pagar la </a:t>
            </a:r>
            <a:r>
              <a:rPr lang="es-ES" sz="1100" dirty="0" smtClean="0">
                <a:latin typeface="Arial Narrow" panose="020B0606020202030204" pitchFamily="34" charset="0"/>
              </a:rPr>
              <a:t>inversión, nos enfrentamos a un riesgo ….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s-ES" sz="1100" dirty="0" smtClean="0"/>
              <a:t>El riesgo de quedarse sin dinero por haber invertido se llama riesgo de …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s-ES" sz="1100" dirty="0" smtClean="0">
                <a:latin typeface="Arial Narrow" panose="020B0606020202030204" pitchFamily="34" charset="0"/>
              </a:rPr>
              <a:t>Es la cantidad de dinero que se está dispuesto a invertir.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s-ES" sz="1100" dirty="0" smtClean="0">
                <a:latin typeface="Arial Narrow" panose="020B0606020202030204" pitchFamily="34" charset="0"/>
              </a:rPr>
              <a:t>Siglas del Banco Central de Costa Rica.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s-CR" sz="1100" dirty="0" smtClean="0"/>
              <a:t>Siglas de Sociedad de Fondos de Inversión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s-CR" sz="1100" dirty="0" smtClean="0"/>
              <a:t>Moneda de la Comunidad Económica Europea.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s-CR" sz="1100" dirty="0" smtClean="0"/>
              <a:t>Es darle vuelta </a:t>
            </a:r>
            <a:r>
              <a:rPr lang="es-CR" sz="1100" dirty="0"/>
              <a:t>al dinero, sacarle provecho, ponerlo a trabajar. </a:t>
            </a:r>
            <a:r>
              <a:rPr lang="es-CR" sz="1100" dirty="0" smtClean="0"/>
              <a:t> Posponer el consumo presente con miras a obtener un ganancia en el futuro.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s-CR" sz="1100" dirty="0" smtClean="0"/>
              <a:t>El rendimiento de un inversión se expresa normalmente anualmente como una …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s-CR" sz="1100" dirty="0" smtClean="0"/>
              <a:t>Es el plazo a la que se proyecta la inversión.</a:t>
            </a:r>
          </a:p>
        </p:txBody>
      </p:sp>
    </p:spTree>
    <p:extLst>
      <p:ext uri="{BB962C8B-B14F-4D97-AF65-F5344CB8AC3E}">
        <p14:creationId xmlns:p14="http://schemas.microsoft.com/office/powerpoint/2010/main" val="149373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412</Words>
  <Application>Microsoft Office PowerPoint</Application>
  <PresentationFormat>Carta (216 x 279 mm)</PresentationFormat>
  <Paragraphs>146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Arial Narrow</vt:lpstr>
      <vt:lpstr>AvantGarde-Book</vt:lpstr>
      <vt:lpstr>Calibri</vt:lpstr>
      <vt:lpstr>Calibri Light</vt:lpstr>
      <vt:lpstr>Century Gothic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lgomez</dc:creator>
  <cp:lastModifiedBy>lgomez</cp:lastModifiedBy>
  <cp:revision>22</cp:revision>
  <dcterms:created xsi:type="dcterms:W3CDTF">2013-10-10T10:30:46Z</dcterms:created>
  <dcterms:modified xsi:type="dcterms:W3CDTF">2013-10-10T18:03:10Z</dcterms:modified>
</cp:coreProperties>
</file>