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71" r:id="rId3"/>
  </p:sldIdLst>
  <p:sldSz cx="6858000" cy="9144000" type="letter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1" autoAdjust="0"/>
    <p:restoredTop sz="94660"/>
  </p:normalViewPr>
  <p:slideViewPr>
    <p:cSldViewPr snapToGrid="0">
      <p:cViewPr varScale="1">
        <p:scale>
          <a:sx n="59" d="100"/>
          <a:sy n="59" d="100"/>
        </p:scale>
        <p:origin x="-193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086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2728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8908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1931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8322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6271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5132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9618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5158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611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7429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8FC38-3DA8-435E-8E2E-090EED6BBBBD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2A68F-D708-4F18-AF00-715D14E9324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9072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16" y="125162"/>
            <a:ext cx="1327120" cy="99621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96816" y="1346806"/>
            <a:ext cx="591652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R" sz="14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Planeación y vida financiera</a:t>
            </a:r>
          </a:p>
          <a:p>
            <a:pPr algn="ctr"/>
            <a:r>
              <a:rPr lang="es-CR" sz="14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 </a:t>
            </a:r>
            <a:r>
              <a:rPr lang="es-CR" sz="1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2.2.1.  Perfiles de familia del 1 al 5</a:t>
            </a:r>
            <a:endParaRPr lang="es-CR" sz="1400" b="1" dirty="0">
              <a:solidFill>
                <a:schemeClr val="bg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96816" y="2010717"/>
            <a:ext cx="5916520" cy="11967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s-CR" sz="1600" b="1" dirty="0" smtClean="0">
                <a:solidFill>
                  <a:schemeClr val="tx1"/>
                </a:solidFill>
                <a:latin typeface="Corbel" panose="020B0503020204020204" pitchFamily="34" charset="0"/>
              </a:rPr>
              <a:t>Perfil uno</a:t>
            </a:r>
          </a:p>
          <a:p>
            <a:pPr>
              <a:lnSpc>
                <a:spcPct val="115000"/>
              </a:lnSpc>
            </a:pPr>
            <a:r>
              <a:rPr lang="es-CR" sz="1100" dirty="0" smtClean="0">
                <a:solidFill>
                  <a:schemeClr val="tx1"/>
                </a:solidFill>
                <a:latin typeface="Corbel" panose="020B0503020204020204" pitchFamily="34" charset="0"/>
              </a:rPr>
              <a:t>-La </a:t>
            </a:r>
            <a:r>
              <a:rPr lang="es-CR" sz="1100" dirty="0">
                <a:solidFill>
                  <a:schemeClr val="tx1"/>
                </a:solidFill>
                <a:latin typeface="Corbel" panose="020B0503020204020204" pitchFamily="34" charset="0"/>
              </a:rPr>
              <a:t>mamá se dedica al hogar y el papá es un funcionario público que gana </a:t>
            </a:r>
            <a:r>
              <a:rPr lang="es-CR" sz="1100" dirty="0" smtClean="0">
                <a:solidFill>
                  <a:schemeClr val="tx1"/>
                </a:solidFill>
                <a:latin typeface="Corbel" panose="020B0503020204020204" pitchFamily="34" charset="0"/>
              </a:rPr>
              <a:t>¢__________ mensuales</a:t>
            </a:r>
            <a:r>
              <a:rPr lang="es-CR" sz="1100" dirty="0">
                <a:solidFill>
                  <a:schemeClr val="tx1"/>
                </a:solidFill>
                <a:latin typeface="Corbel" panose="020B0503020204020204" pitchFamily="34" charset="0"/>
              </a:rPr>
              <a:t>.</a:t>
            </a:r>
          </a:p>
          <a:p>
            <a:pPr>
              <a:lnSpc>
                <a:spcPct val="115000"/>
              </a:lnSpc>
            </a:pPr>
            <a:r>
              <a:rPr lang="es-CR" sz="1100" dirty="0">
                <a:solidFill>
                  <a:schemeClr val="tx1"/>
                </a:solidFill>
                <a:latin typeface="Corbel" panose="020B0503020204020204" pitchFamily="34" charset="0"/>
              </a:rPr>
              <a:t>-Tienen un hijo de 17 años que es estudiante de colegio y una hija de 12 años que está en la escuela.</a:t>
            </a:r>
          </a:p>
          <a:p>
            <a:pPr>
              <a:lnSpc>
                <a:spcPct val="115000"/>
              </a:lnSpc>
            </a:pPr>
            <a:r>
              <a:rPr lang="es-CR" sz="1100" dirty="0">
                <a:solidFill>
                  <a:schemeClr val="tx1"/>
                </a:solidFill>
                <a:latin typeface="Corbel" panose="020B0503020204020204" pitchFamily="34" charset="0"/>
              </a:rPr>
              <a:t>-Viven en casa propia hipotecada y tienen un vehículo propio.  No tiene otras fuentes de ingreso</a:t>
            </a:r>
            <a:r>
              <a:rPr lang="es-CR" sz="1100" dirty="0" smtClean="0">
                <a:solidFill>
                  <a:schemeClr val="tx1"/>
                </a:solidFill>
                <a:latin typeface="Corbel" panose="020B0503020204020204" pitchFamily="34" charset="0"/>
              </a:rPr>
              <a:t>.</a:t>
            </a:r>
            <a:endParaRPr lang="es-CR" sz="11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96816" y="3341182"/>
            <a:ext cx="5916520" cy="11967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s-CR" sz="1600" b="1" dirty="0" smtClean="0">
                <a:solidFill>
                  <a:schemeClr val="tx1"/>
                </a:solidFill>
                <a:latin typeface="Corbel" panose="020B0503020204020204" pitchFamily="34" charset="0"/>
              </a:rPr>
              <a:t>Perfil dos</a:t>
            </a:r>
          </a:p>
          <a:p>
            <a:pPr>
              <a:lnSpc>
                <a:spcPct val="115000"/>
              </a:lnSpc>
            </a:pPr>
            <a:r>
              <a:rPr lang="es-CR" sz="1100" dirty="0"/>
              <a:t>-La abuela recibe una pensión de la CCSS de ¢…</a:t>
            </a:r>
          </a:p>
          <a:p>
            <a:pPr>
              <a:lnSpc>
                <a:spcPct val="115000"/>
              </a:lnSpc>
            </a:pPr>
            <a:r>
              <a:rPr lang="es-CR" sz="1100" dirty="0"/>
              <a:t>-Con ella vive un nieto de 13 años y una nieta de 9 años.</a:t>
            </a:r>
          </a:p>
          <a:p>
            <a:pPr>
              <a:lnSpc>
                <a:spcPct val="115000"/>
              </a:lnSpc>
            </a:pPr>
            <a:r>
              <a:rPr lang="es-CR" sz="1100" dirty="0"/>
              <a:t>-Viven en casa propia y la mamá de los niños vive en Estados Unidos y les envía mensualmente </a:t>
            </a:r>
            <a:r>
              <a:rPr lang="es-CR" sz="1100" dirty="0" smtClean="0"/>
              <a:t>¢…</a:t>
            </a:r>
            <a:endParaRPr lang="es-CR" sz="11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96816" y="4671677"/>
            <a:ext cx="5916520" cy="11949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s-CR" sz="1600" b="1" dirty="0" smtClean="0">
                <a:solidFill>
                  <a:schemeClr val="tx1"/>
                </a:solidFill>
                <a:latin typeface="Corbel" panose="020B0503020204020204" pitchFamily="34" charset="0"/>
              </a:rPr>
              <a:t>Perfil tres</a:t>
            </a:r>
          </a:p>
          <a:p>
            <a:pPr defTabSz="685800">
              <a:lnSpc>
                <a:spcPct val="115000"/>
              </a:lnSpc>
              <a:defRPr/>
            </a:pPr>
            <a:r>
              <a:rPr lang="es-CR" sz="1100" dirty="0">
                <a:latin typeface="Corbel" panose="020B0503020204020204" pitchFamily="34" charset="0"/>
              </a:rPr>
              <a:t>-La esposa trabaja en un </a:t>
            </a:r>
            <a:r>
              <a:rPr lang="es-CR" sz="1100" dirty="0" err="1">
                <a:latin typeface="Corbel" panose="020B0503020204020204" pitchFamily="34" charset="0"/>
              </a:rPr>
              <a:t>call</a:t>
            </a:r>
            <a:r>
              <a:rPr lang="es-CR" sz="1100" dirty="0">
                <a:latin typeface="Corbel" panose="020B0503020204020204" pitchFamily="34" charset="0"/>
              </a:rPr>
              <a:t> center y gana </a:t>
            </a:r>
            <a:r>
              <a:rPr lang="es-CR" sz="1100" dirty="0" smtClean="0">
                <a:latin typeface="Corbel" panose="020B0503020204020204" pitchFamily="34" charset="0"/>
              </a:rPr>
              <a:t>¢__________ mensuales.</a:t>
            </a:r>
          </a:p>
          <a:p>
            <a:pPr defTabSz="685800">
              <a:lnSpc>
                <a:spcPct val="115000"/>
              </a:lnSpc>
              <a:defRPr/>
            </a:pPr>
            <a:r>
              <a:rPr lang="es-CR" sz="1100" dirty="0" smtClean="0">
                <a:latin typeface="Corbel" panose="020B0503020204020204" pitchFamily="34" charset="0"/>
              </a:rPr>
              <a:t>-El </a:t>
            </a:r>
            <a:r>
              <a:rPr lang="es-CR" sz="1100" dirty="0">
                <a:latin typeface="Corbel" panose="020B0503020204020204" pitchFamily="34" charset="0"/>
              </a:rPr>
              <a:t>trabaja como agente vendedor, gana un salario base de </a:t>
            </a:r>
            <a:r>
              <a:rPr lang="es-CR" sz="1100" dirty="0" smtClean="0">
                <a:latin typeface="Corbel" panose="020B0503020204020204" pitchFamily="34" charset="0"/>
              </a:rPr>
              <a:t>¢________ </a:t>
            </a:r>
            <a:r>
              <a:rPr lang="es-CR" sz="1100" dirty="0">
                <a:latin typeface="Corbel" panose="020B0503020204020204" pitchFamily="34" charset="0"/>
              </a:rPr>
              <a:t>pero en comisiones puede ganar desde </a:t>
            </a:r>
            <a:r>
              <a:rPr lang="es-CR" sz="1100" dirty="0" smtClean="0">
                <a:latin typeface="Corbel" panose="020B0503020204020204" pitchFamily="34" charset="0"/>
              </a:rPr>
              <a:t>¢_________ hasta ¢_________ mensuales</a:t>
            </a:r>
            <a:r>
              <a:rPr lang="es-CR" sz="1100" dirty="0">
                <a:latin typeface="Corbel" panose="020B0503020204020204" pitchFamily="34" charset="0"/>
              </a:rPr>
              <a:t>.</a:t>
            </a:r>
          </a:p>
          <a:p>
            <a:pPr>
              <a:lnSpc>
                <a:spcPct val="115000"/>
              </a:lnSpc>
            </a:pPr>
            <a:r>
              <a:rPr lang="es-CR" sz="1100" dirty="0">
                <a:latin typeface="Corbel" panose="020B0503020204020204" pitchFamily="34" charset="0"/>
              </a:rPr>
              <a:t>-Vive con ellos una hija de la esposa de 14 años que estudia en el colegio.  El esposo tiene también una hija de 18 años pero no vive con ellos y no trabaja.  Viven en casa alquilada y tiene un </a:t>
            </a:r>
            <a:r>
              <a:rPr lang="es-CR" sz="1100" dirty="0" smtClean="0">
                <a:latin typeface="Corbel" panose="020B0503020204020204" pitchFamily="34" charset="0"/>
              </a:rPr>
              <a:t>vehículo.</a:t>
            </a:r>
            <a:endParaRPr lang="es-CR" sz="11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96816" y="6000415"/>
            <a:ext cx="5916520" cy="1180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s-CR" sz="1600" b="1" dirty="0" smtClean="0">
                <a:solidFill>
                  <a:schemeClr val="tx1"/>
                </a:solidFill>
                <a:latin typeface="Corbel" panose="020B0503020204020204" pitchFamily="34" charset="0"/>
              </a:rPr>
              <a:t>Perfil cuatro</a:t>
            </a:r>
          </a:p>
          <a:p>
            <a:pPr>
              <a:lnSpc>
                <a:spcPct val="115000"/>
              </a:lnSpc>
            </a:pPr>
            <a:r>
              <a:rPr lang="es-CR" sz="1100" dirty="0"/>
              <a:t>-Enfermera jefa de hogar, a cargo de un departamento en un hospital, que gana ¢… mensuales.</a:t>
            </a:r>
          </a:p>
          <a:p>
            <a:pPr>
              <a:lnSpc>
                <a:spcPct val="115000"/>
              </a:lnSpc>
            </a:pPr>
            <a:r>
              <a:rPr lang="es-CR" sz="1100" dirty="0"/>
              <a:t>-Tiene tres hijos, un adolescente de 18 años que abandonó los estudios, una hija de doce años que va para el colegio y un niño de 5 años que va para el kínder.</a:t>
            </a:r>
          </a:p>
          <a:p>
            <a:pPr>
              <a:lnSpc>
                <a:spcPct val="115000"/>
              </a:lnSpc>
            </a:pPr>
            <a:r>
              <a:rPr lang="es-CR" sz="1100" dirty="0"/>
              <a:t>-No recibe pensión del padre de los hijos y viven en casa propia que deben</a:t>
            </a:r>
            <a:r>
              <a:rPr lang="es-CR" sz="1100" dirty="0" smtClean="0"/>
              <a:t>.</a:t>
            </a:r>
            <a:endParaRPr lang="es-CR" sz="11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96816" y="7326209"/>
            <a:ext cx="5916520" cy="1180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s-CR" sz="1600" b="1" dirty="0" smtClean="0">
                <a:solidFill>
                  <a:schemeClr val="tx1"/>
                </a:solidFill>
                <a:latin typeface="Corbel" panose="020B0503020204020204" pitchFamily="34" charset="0"/>
              </a:rPr>
              <a:t>Perfil cinco</a:t>
            </a:r>
          </a:p>
          <a:p>
            <a:pPr>
              <a:lnSpc>
                <a:spcPct val="115000"/>
              </a:lnSpc>
            </a:pPr>
            <a:r>
              <a:rPr lang="es-CR" sz="1100" dirty="0"/>
              <a:t>-Viven juntos dos hermanos, uno de 30 años que vende carros usados  y gana entre </a:t>
            </a:r>
            <a:r>
              <a:rPr lang="es-CR" sz="1100" dirty="0" smtClean="0"/>
              <a:t>¢___________ y ¢____________ mensuales</a:t>
            </a:r>
            <a:r>
              <a:rPr lang="es-CR" sz="1100" dirty="0"/>
              <a:t>.</a:t>
            </a:r>
          </a:p>
          <a:p>
            <a:pPr>
              <a:lnSpc>
                <a:spcPct val="115000"/>
              </a:lnSpc>
            </a:pPr>
            <a:r>
              <a:rPr lang="es-CR" sz="1100" dirty="0"/>
              <a:t>-El otro hermano de 28 años estudia y trabaja medio tiempo con un salario de ¢…</a:t>
            </a:r>
          </a:p>
          <a:p>
            <a:pPr>
              <a:lnSpc>
                <a:spcPct val="115000"/>
              </a:lnSpc>
            </a:pPr>
            <a:r>
              <a:rPr lang="es-CR" sz="1100" dirty="0"/>
              <a:t>-Los padres ya murieron, ambos son solteros y no tienen hijos.  La casa es </a:t>
            </a:r>
            <a:r>
              <a:rPr lang="es-CR" sz="1100" dirty="0" smtClean="0"/>
              <a:t>alquilada</a:t>
            </a:r>
            <a:endParaRPr lang="es-CR" sz="11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" t="8938" r="15676" b="59624"/>
          <a:stretch/>
        </p:blipFill>
        <p:spPr>
          <a:xfrm>
            <a:off x="2681308" y="139204"/>
            <a:ext cx="3484605" cy="74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8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16" y="125162"/>
            <a:ext cx="1327120" cy="996211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474229" y="7229266"/>
            <a:ext cx="5916520" cy="1180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s-CR" sz="1400" b="1" dirty="0" smtClean="0">
                <a:solidFill>
                  <a:schemeClr val="tx1"/>
                </a:solidFill>
                <a:latin typeface="Corbel" panose="020B0503020204020204" pitchFamily="34" charset="0"/>
              </a:rPr>
              <a:t>Perfil diez</a:t>
            </a:r>
          </a:p>
          <a:p>
            <a:pPr>
              <a:lnSpc>
                <a:spcPct val="115000"/>
              </a:lnSpc>
            </a:pPr>
            <a:r>
              <a:rPr lang="es-CR" sz="1100" dirty="0"/>
              <a:t>-El papá es agricultor y tiene una pequeña parcela en la que produce </a:t>
            </a:r>
            <a:r>
              <a:rPr lang="es-CR" sz="1100" dirty="0" smtClean="0"/>
              <a:t>__________ y gana ¢___________ al año.  La </a:t>
            </a:r>
            <a:r>
              <a:rPr lang="es-CR" sz="1100" dirty="0"/>
              <a:t>mamá vende tamales, pan casero, etc., gana </a:t>
            </a:r>
            <a:r>
              <a:rPr lang="es-CR" sz="1100" dirty="0" smtClean="0"/>
              <a:t>¢__________ </a:t>
            </a:r>
            <a:r>
              <a:rPr lang="es-CR" sz="1100" dirty="0"/>
              <a:t>mensual.</a:t>
            </a:r>
          </a:p>
          <a:p>
            <a:pPr>
              <a:lnSpc>
                <a:spcPct val="115000"/>
              </a:lnSpc>
            </a:pPr>
            <a:r>
              <a:rPr lang="es-CR" sz="1100" dirty="0"/>
              <a:t>-Tienen cinco hijos de 7, 9, 11 y 13 y 15 años.</a:t>
            </a:r>
          </a:p>
          <a:p>
            <a:pPr>
              <a:lnSpc>
                <a:spcPct val="115000"/>
              </a:lnSpc>
            </a:pPr>
            <a:r>
              <a:rPr lang="es-CR" sz="1100" dirty="0"/>
              <a:t>-Todos los hijos estudian, la parcela es propia y les da la mayoría de los productos que comen</a:t>
            </a:r>
            <a:r>
              <a:rPr lang="es-CR" sz="1100" dirty="0" smtClean="0"/>
              <a:t>.</a:t>
            </a:r>
            <a:endParaRPr lang="es-CR" sz="1100" b="1" dirty="0" smtClean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>
              <a:lnSpc>
                <a:spcPct val="115000"/>
              </a:lnSpc>
            </a:pPr>
            <a:endParaRPr lang="es-CR" sz="9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44944" y="1334770"/>
            <a:ext cx="591652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R" sz="14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Planeación y vida financiera</a:t>
            </a:r>
          </a:p>
          <a:p>
            <a:pPr algn="ctr"/>
            <a:r>
              <a:rPr lang="es-CR" sz="14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 </a:t>
            </a:r>
            <a:r>
              <a:rPr lang="es-CR" sz="1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2.2.1.  Perfiles de familia del 6 al 10</a:t>
            </a:r>
            <a:endParaRPr lang="es-CR" sz="1400" b="1" dirty="0">
              <a:solidFill>
                <a:schemeClr val="bg1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65617" y="5913601"/>
            <a:ext cx="5916520" cy="1180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s-CR" sz="1400" b="1" dirty="0" smtClean="0">
                <a:solidFill>
                  <a:schemeClr val="tx1"/>
                </a:solidFill>
                <a:latin typeface="Corbel" panose="020B0503020204020204" pitchFamily="34" charset="0"/>
              </a:rPr>
              <a:t>Perfil nueve</a:t>
            </a:r>
          </a:p>
          <a:p>
            <a:pPr>
              <a:lnSpc>
                <a:spcPct val="115000"/>
              </a:lnSpc>
            </a:pPr>
            <a:r>
              <a:rPr lang="es-CR" sz="1100" dirty="0"/>
              <a:t>-El esposo trabaja en construcción y puede ganar entre </a:t>
            </a:r>
            <a:r>
              <a:rPr lang="es-CR" sz="1100" dirty="0" smtClean="0"/>
              <a:t>¢_________ y ¢_________ </a:t>
            </a:r>
            <a:r>
              <a:rPr lang="es-CR" sz="1100" dirty="0"/>
              <a:t>mensuales.</a:t>
            </a:r>
          </a:p>
          <a:p>
            <a:pPr>
              <a:lnSpc>
                <a:spcPct val="115000"/>
              </a:lnSpc>
            </a:pPr>
            <a:r>
              <a:rPr lang="es-CR" sz="1100" dirty="0"/>
              <a:t>-La esposa es operaria en una fábrica y gana </a:t>
            </a:r>
            <a:r>
              <a:rPr lang="es-CR" sz="1100" dirty="0" smtClean="0"/>
              <a:t>¢__________ </a:t>
            </a:r>
            <a:r>
              <a:rPr lang="es-CR" sz="1100" dirty="0"/>
              <a:t>mensuales.</a:t>
            </a:r>
          </a:p>
          <a:p>
            <a:pPr>
              <a:lnSpc>
                <a:spcPct val="115000"/>
              </a:lnSpc>
            </a:pPr>
            <a:r>
              <a:rPr lang="es-CR" sz="1100" dirty="0"/>
              <a:t>-Ellos están recién casados y viven en una casa prestada</a:t>
            </a:r>
            <a:r>
              <a:rPr lang="es-CR" sz="1100" dirty="0" smtClean="0"/>
              <a:t>.</a:t>
            </a:r>
            <a:endParaRPr lang="es-CR" sz="11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62197" y="4603862"/>
            <a:ext cx="5916520" cy="1180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s-CR" sz="1400" b="1" dirty="0" smtClean="0">
                <a:solidFill>
                  <a:schemeClr val="tx1"/>
                </a:solidFill>
                <a:latin typeface="Corbel" panose="020B0503020204020204" pitchFamily="34" charset="0"/>
              </a:rPr>
              <a:t>Perfil ocho</a:t>
            </a:r>
          </a:p>
          <a:p>
            <a:pPr>
              <a:lnSpc>
                <a:spcPct val="115000"/>
              </a:lnSpc>
            </a:pPr>
            <a:r>
              <a:rPr lang="es-CR" sz="1050" dirty="0">
                <a:latin typeface="Corbel" panose="020B0503020204020204" pitchFamily="34" charset="0"/>
              </a:rPr>
              <a:t>-La tía trabaja de empleada doméstica </a:t>
            </a:r>
            <a:r>
              <a:rPr lang="es-CR" sz="1050" dirty="0" smtClean="0">
                <a:latin typeface="Corbel" panose="020B0503020204020204" pitchFamily="34" charset="0"/>
              </a:rPr>
              <a:t>y </a:t>
            </a:r>
            <a:r>
              <a:rPr lang="es-CR" sz="1050" dirty="0">
                <a:latin typeface="Corbel" panose="020B0503020204020204" pitchFamily="34" charset="0"/>
              </a:rPr>
              <a:t>gana </a:t>
            </a:r>
            <a:r>
              <a:rPr lang="es-CR" sz="1050" dirty="0" smtClean="0">
                <a:latin typeface="Corbel" panose="020B0503020204020204" pitchFamily="34" charset="0"/>
              </a:rPr>
              <a:t>¢_________.   -</a:t>
            </a:r>
            <a:r>
              <a:rPr lang="es-CR" sz="1050" dirty="0">
                <a:latin typeface="Corbel" panose="020B0503020204020204" pitchFamily="34" charset="0"/>
              </a:rPr>
              <a:t>La sobrina cuida una adulta mayor y gana </a:t>
            </a:r>
            <a:r>
              <a:rPr lang="es-CR" sz="1050" dirty="0" smtClean="0">
                <a:latin typeface="Corbel" panose="020B0503020204020204" pitchFamily="34" charset="0"/>
              </a:rPr>
              <a:t>¢_________.    Ella </a:t>
            </a:r>
            <a:r>
              <a:rPr lang="es-CR" sz="1050" dirty="0">
                <a:latin typeface="Corbel" panose="020B0503020204020204" pitchFamily="34" charset="0"/>
              </a:rPr>
              <a:t>colabora con los gastos de la casa y </a:t>
            </a:r>
            <a:r>
              <a:rPr lang="es-CR" sz="1050" dirty="0" smtClean="0">
                <a:latin typeface="Corbel" panose="020B0503020204020204" pitchFamily="34" charset="0"/>
              </a:rPr>
              <a:t>envía ¢_________ a </a:t>
            </a:r>
            <a:r>
              <a:rPr lang="es-CR" sz="1050" dirty="0">
                <a:latin typeface="Corbel" panose="020B0503020204020204" pitchFamily="34" charset="0"/>
              </a:rPr>
              <a:t>su mamá que vive lejos.</a:t>
            </a:r>
          </a:p>
          <a:p>
            <a:pPr>
              <a:lnSpc>
                <a:spcPct val="115000"/>
              </a:lnSpc>
            </a:pPr>
            <a:r>
              <a:rPr lang="es-CR" sz="1050" dirty="0">
                <a:latin typeface="Corbel" panose="020B0503020204020204" pitchFamily="34" charset="0"/>
              </a:rPr>
              <a:t>-El hijo de la tía, de 25 años, tiene un puesto de verduras en el mercado, gana </a:t>
            </a:r>
            <a:r>
              <a:rPr lang="es-CR" sz="1050" dirty="0" smtClean="0">
                <a:latin typeface="Corbel" panose="020B0503020204020204" pitchFamily="34" charset="0"/>
              </a:rPr>
              <a:t>¢_________.</a:t>
            </a:r>
            <a:endParaRPr lang="es-CR" sz="1050" dirty="0">
              <a:latin typeface="Corbel" panose="020B0503020204020204" pitchFamily="34" charset="0"/>
            </a:endParaRPr>
          </a:p>
          <a:p>
            <a:pPr>
              <a:lnSpc>
                <a:spcPct val="115000"/>
              </a:lnSpc>
            </a:pPr>
            <a:r>
              <a:rPr lang="es-CR" sz="1050" dirty="0">
                <a:latin typeface="Corbel" panose="020B0503020204020204" pitchFamily="34" charset="0"/>
              </a:rPr>
              <a:t>-El paga una pensión de </a:t>
            </a:r>
            <a:r>
              <a:rPr lang="es-CR" sz="1050" dirty="0" smtClean="0">
                <a:latin typeface="Corbel" panose="020B0503020204020204" pitchFamily="34" charset="0"/>
              </a:rPr>
              <a:t>¢_________ para </a:t>
            </a:r>
            <a:r>
              <a:rPr lang="es-CR" sz="1050" dirty="0">
                <a:latin typeface="Corbel" panose="020B0503020204020204" pitchFamily="34" charset="0"/>
              </a:rPr>
              <a:t>su hijo que vive con la mamá</a:t>
            </a:r>
            <a:r>
              <a:rPr lang="es-CR" sz="1050" dirty="0" smtClean="0">
                <a:latin typeface="Corbel" panose="020B0503020204020204" pitchFamily="34" charset="0"/>
              </a:rPr>
              <a:t>.</a:t>
            </a:r>
            <a:endParaRPr lang="es-CR" sz="1050" b="1" dirty="0" smtClean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>
              <a:lnSpc>
                <a:spcPct val="115000"/>
              </a:lnSpc>
            </a:pPr>
            <a:endParaRPr lang="es-CR" sz="105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62197" y="3301121"/>
            <a:ext cx="5916520" cy="1180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s-CR" sz="1400" b="1" dirty="0" smtClean="0">
                <a:solidFill>
                  <a:schemeClr val="tx1"/>
                </a:solidFill>
                <a:latin typeface="Corbel" panose="020B0503020204020204" pitchFamily="34" charset="0"/>
              </a:rPr>
              <a:t>Perfil siete</a:t>
            </a:r>
          </a:p>
          <a:p>
            <a:pPr>
              <a:lnSpc>
                <a:spcPct val="115000"/>
              </a:lnSpc>
            </a:pPr>
            <a:r>
              <a:rPr lang="es-CR" sz="1050" dirty="0"/>
              <a:t>-El esposo es taxista y gana </a:t>
            </a:r>
            <a:r>
              <a:rPr lang="es-CR" sz="1050" dirty="0" smtClean="0"/>
              <a:t>¢________ mensuales</a:t>
            </a:r>
            <a:r>
              <a:rPr lang="es-CR" sz="1050" dirty="0"/>
              <a:t>.  La esposa trabaja en una tienda y gana </a:t>
            </a:r>
            <a:r>
              <a:rPr lang="es-CR" sz="1050" dirty="0" smtClean="0"/>
              <a:t>¢_________ mensuales.  La </a:t>
            </a:r>
            <a:r>
              <a:rPr lang="es-CR" sz="1050" dirty="0"/>
              <a:t>hija de la esposa tiene 20 años, estudia, trabaja y gana </a:t>
            </a:r>
            <a:r>
              <a:rPr lang="es-CR" sz="1050" dirty="0" smtClean="0"/>
              <a:t>¢_________mensuales</a:t>
            </a:r>
            <a:r>
              <a:rPr lang="es-CR" sz="1050" dirty="0"/>
              <a:t>.</a:t>
            </a:r>
          </a:p>
          <a:p>
            <a:pPr>
              <a:lnSpc>
                <a:spcPct val="115000"/>
              </a:lnSpc>
            </a:pPr>
            <a:r>
              <a:rPr lang="es-CR" sz="1050" dirty="0"/>
              <a:t>-Los esposos tienen dos hijos, un de 9 años </a:t>
            </a:r>
            <a:r>
              <a:rPr lang="es-CR" sz="1050" dirty="0" smtClean="0"/>
              <a:t>en la escuela </a:t>
            </a:r>
            <a:r>
              <a:rPr lang="es-CR" sz="1050" dirty="0"/>
              <a:t>y otro de 3 años que va a una guardería.</a:t>
            </a:r>
          </a:p>
          <a:p>
            <a:pPr>
              <a:lnSpc>
                <a:spcPct val="115000"/>
              </a:lnSpc>
            </a:pPr>
            <a:r>
              <a:rPr lang="es-CR" sz="1050" dirty="0"/>
              <a:t>-La esposa era viuda, se casó por segunda vez, viven en la casa que le heredó el esposo.</a:t>
            </a:r>
            <a:endParaRPr lang="es-CR" sz="105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115000"/>
              </a:lnSpc>
            </a:pPr>
            <a:endParaRPr lang="es-CR" sz="105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462197" y="2009466"/>
            <a:ext cx="5916520" cy="1180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s-CR" sz="1600" b="1" dirty="0" smtClean="0">
                <a:solidFill>
                  <a:schemeClr val="tx1"/>
                </a:solidFill>
                <a:latin typeface="Corbel" panose="020B0503020204020204" pitchFamily="34" charset="0"/>
              </a:rPr>
              <a:t>Perfil seis</a:t>
            </a:r>
          </a:p>
          <a:p>
            <a:pPr>
              <a:lnSpc>
                <a:spcPct val="115000"/>
              </a:lnSpc>
            </a:pPr>
            <a:r>
              <a:rPr lang="es-CR" sz="1100" dirty="0"/>
              <a:t>-La mamá se dedica a la costura, gana entre </a:t>
            </a:r>
            <a:r>
              <a:rPr lang="es-CR" sz="1100" dirty="0" smtClean="0"/>
              <a:t>¢________ y ¢________ mensuales</a:t>
            </a:r>
            <a:r>
              <a:rPr lang="es-CR" sz="1100" dirty="0"/>
              <a:t>.</a:t>
            </a:r>
          </a:p>
          <a:p>
            <a:pPr>
              <a:lnSpc>
                <a:spcPct val="115000"/>
              </a:lnSpc>
            </a:pPr>
            <a:r>
              <a:rPr lang="es-CR" sz="1100" dirty="0"/>
              <a:t>-Tiene un hijo de 20 años, estudia en la universidad y tiene beca.  La beca del hijo cubre los estudios, pero su madre tiene que cubrir los gastos del hogar y los gastos del hijo en la universidad.</a:t>
            </a:r>
            <a:endParaRPr lang="es-CR" sz="11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115000"/>
              </a:lnSpc>
            </a:pPr>
            <a:endParaRPr lang="es-CR" sz="11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" t="8938" r="15676" b="59624"/>
          <a:stretch/>
        </p:blipFill>
        <p:spPr>
          <a:xfrm>
            <a:off x="2858018" y="201580"/>
            <a:ext cx="3484605" cy="74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7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</TotalTime>
  <Words>702</Words>
  <Application>Microsoft Office PowerPoint</Application>
  <PresentationFormat>Carta (216 x 279 mm)</PresentationFormat>
  <Paragraphs>43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lgomez</dc:creator>
  <cp:lastModifiedBy>Lago &amp; Sarmiento</cp:lastModifiedBy>
  <cp:revision>48</cp:revision>
  <dcterms:created xsi:type="dcterms:W3CDTF">2013-09-27T17:20:12Z</dcterms:created>
  <dcterms:modified xsi:type="dcterms:W3CDTF">2013-10-04T20:20:32Z</dcterms:modified>
</cp:coreProperties>
</file>